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4"/>
  </p:sldMasterIdLst>
  <p:notesMasterIdLst>
    <p:notesMasterId r:id="rId14"/>
  </p:notesMasterIdLst>
  <p:sldIdLst>
    <p:sldId id="289" r:id="rId5"/>
    <p:sldId id="263" r:id="rId6"/>
    <p:sldId id="268" r:id="rId7"/>
    <p:sldId id="259" r:id="rId8"/>
    <p:sldId id="287" r:id="rId9"/>
    <p:sldId id="288" r:id="rId10"/>
    <p:sldId id="269" r:id="rId11"/>
    <p:sldId id="281" r:id="rId12"/>
    <p:sldId id="282" r:id="rId13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C8F"/>
    <a:srgbClr val="FF5050"/>
    <a:srgbClr val="3A85A0"/>
    <a:srgbClr val="FFFF81"/>
    <a:srgbClr val="67AFC8"/>
    <a:srgbClr val="F3F2F1"/>
    <a:srgbClr val="4773B3"/>
    <a:srgbClr val="B2A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65A41C-182C-57FA-2878-860231847C42}" v="1" dt="2026-04-29T09:56:17.6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34" autoAdjust="0"/>
  </p:normalViewPr>
  <p:slideViewPr>
    <p:cSldViewPr snapToGrid="0">
      <p:cViewPr varScale="1">
        <p:scale>
          <a:sx n="81" d="100"/>
          <a:sy n="81" d="100"/>
        </p:scale>
        <p:origin x="24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534" y="80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0" tIns="49534" rIns="99070" bIns="49534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1" y="0"/>
            <a:ext cx="3078427" cy="513508"/>
          </a:xfrm>
          <a:prstGeom prst="rect">
            <a:avLst/>
          </a:prstGeom>
        </p:spPr>
        <p:txBody>
          <a:bodyPr vert="horz" lIns="99070" tIns="49534" rIns="99070" bIns="49534" rtlCol="0"/>
          <a:lstStyle>
            <a:lvl1pPr algn="r">
              <a:defRPr sz="1300"/>
            </a:lvl1pPr>
          </a:lstStyle>
          <a:p>
            <a:fld id="{E618484D-4763-4C6D-8CCA-27B7915CDA7F}" type="datetimeFigureOut">
              <a:rPr lang="en-GB" smtClean="0"/>
              <a:t>29/04/2026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0" tIns="49534" rIns="99070" bIns="4953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0" tIns="49534" rIns="99070" bIns="4953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0" tIns="49534" rIns="99070" bIns="49534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1" y="9721107"/>
            <a:ext cx="3078427" cy="513507"/>
          </a:xfrm>
          <a:prstGeom prst="rect">
            <a:avLst/>
          </a:prstGeom>
        </p:spPr>
        <p:txBody>
          <a:bodyPr vert="horz" lIns="99070" tIns="49534" rIns="99070" bIns="49534" rtlCol="0" anchor="b"/>
          <a:lstStyle>
            <a:lvl1pPr algn="r">
              <a:defRPr sz="1300"/>
            </a:lvl1pPr>
          </a:lstStyle>
          <a:p>
            <a:fld id="{2FEFB860-5ED1-4E75-90BF-F846D303BA3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79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FB860-5ED1-4E75-90BF-F846D303BA36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37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FB860-5ED1-4E75-90BF-F846D303BA3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FB860-5ED1-4E75-90BF-F846D303BA3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482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FB860-5ED1-4E75-90BF-F846D303BA36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520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FB860-5ED1-4E75-90BF-F846D303BA3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172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FB860-5ED1-4E75-90BF-F846D303BA3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38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692"/>
            <a:endParaRPr lang="en-GB" dirty="0">
              <a:latin typeface="Segoe UI Light"/>
              <a:cs typeface="Segoe UI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FB860-5ED1-4E75-90BF-F846D303BA3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740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FB860-5ED1-4E75-90BF-F846D303BA36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001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FB860-5ED1-4E75-90BF-F846D303BA36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16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7A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477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395C8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3A85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E6EA-C83F-4F49-9817-457AE2F1BF9E}" type="datetime1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70F63351-3A13-6620-6E54-5D907FC32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6" y="-3432"/>
            <a:ext cx="2424023" cy="6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3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DE997-FEF5-4765-8D7E-4367B4850D92}" type="datetime1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28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B401-9189-45EA-BEB7-39CCA4C1C9E8}" type="datetime1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5C869D0-4DC4-E288-88DE-6E57B0CAE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7575" y="889967"/>
            <a:ext cx="2424023" cy="6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6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95C8F"/>
                </a:solidFill>
                <a:latin typeface="Questrial" pitchFamily="2" charset="0"/>
                <a:cs typeface="Quire Sans" panose="020B0502040204020203" pitchFamily="34" charset="0"/>
              </a:defRPr>
            </a:lvl1pPr>
          </a:lstStyle>
          <a:p>
            <a:r>
              <a:rPr lang="en-US"/>
              <a:t>Benson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3A85A0"/>
                </a:solidFill>
                <a:latin typeface="Questrial" pitchFamily="2" charset="0"/>
                <a:cs typeface="Segoe UI Light" panose="020B0502040204020203" pitchFamily="34" charset="0"/>
              </a:defRPr>
            </a:lvl1pPr>
            <a:lvl2pPr>
              <a:defRPr b="1">
                <a:latin typeface="Questrial" pitchFamily="2" charset="0"/>
                <a:cs typeface="Segoe UI Light" panose="020B0502040204020203" pitchFamily="34" charset="0"/>
              </a:defRPr>
            </a:lvl2pPr>
            <a:lvl3pPr>
              <a:defRPr b="1">
                <a:latin typeface="Questrial" pitchFamily="2" charset="0"/>
                <a:cs typeface="Segoe UI Light" panose="020B0502040204020203" pitchFamily="34" charset="0"/>
              </a:defRPr>
            </a:lvl3pPr>
            <a:lvl4pPr>
              <a:defRPr b="1">
                <a:latin typeface="Questrial" pitchFamily="2" charset="0"/>
                <a:cs typeface="Segoe UI Light" panose="020B0502040204020203" pitchFamily="34" charset="0"/>
              </a:defRPr>
            </a:lvl4pPr>
            <a:lvl5pPr>
              <a:defRPr b="0">
                <a:latin typeface="Questrial" pitchFamily="2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332F-8B23-49D5-A626-1AA296389E74}" type="datetime1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48CB78C5-A766-C701-193D-C63395ADE0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6" y="-3432"/>
            <a:ext cx="2424023" cy="6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477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395C8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3A85A0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C77A5-9CB1-434D-A218-C4F5FF190284}" type="datetime1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53EC1AE7-77BF-E246-3F18-F8413101AA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6" y="-3432"/>
            <a:ext cx="2424023" cy="6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2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>
            <a:lvl1pPr marL="91440" indent="-91440">
              <a:defRPr lang="en-US" sz="2400" b="1" kern="1200" dirty="0">
                <a:solidFill>
                  <a:srgbClr val="3A85A0"/>
                </a:solidFill>
                <a:latin typeface="Questrial" pitchFamily="2" charset="0"/>
                <a:ea typeface="+mn-ea"/>
                <a:cs typeface="Segoe UI Light" panose="020B0502040204020203" pitchFamily="34" charset="0"/>
              </a:defRPr>
            </a:lvl1pPr>
            <a:lvl2pPr marL="384048" indent="-182880">
              <a:defRPr lang="en-US" sz="1800" b="1" kern="1200" dirty="0">
                <a:solidFill>
                  <a:srgbClr val="4773B3"/>
                </a:solidFill>
                <a:latin typeface="Questrial" pitchFamily="2" charset="0"/>
                <a:ea typeface="+mn-ea"/>
                <a:cs typeface="Segoe UI Light" panose="020B0502040204020203" pitchFamily="34" charset="0"/>
              </a:defRPr>
            </a:lvl2pPr>
            <a:lvl3pPr>
              <a:defRPr lang="en-US" sz="1400" kern="1200" dirty="0">
                <a:solidFill>
                  <a:schemeClr val="accent4">
                    <a:lumMod val="50000"/>
                  </a:schemeClr>
                </a:solidFill>
                <a:latin typeface="Questrial" pitchFamily="2" charset="0"/>
                <a:ea typeface="+mn-ea"/>
                <a:cs typeface="Segoe UI Light" panose="020B0502040204020203" pitchFamily="34" charset="0"/>
              </a:defRPr>
            </a:lvl3pPr>
            <a:lvl4pPr>
              <a:defRPr lang="en-US" sz="1200" kern="1200" dirty="0">
                <a:solidFill>
                  <a:schemeClr val="accent4">
                    <a:lumMod val="75000"/>
                  </a:schemeClr>
                </a:solidFill>
                <a:latin typeface="Questrial" pitchFamily="2" charset="0"/>
                <a:ea typeface="+mn-ea"/>
                <a:cs typeface="Segoe UI Light" panose="020B0502040204020203" pitchFamily="34" charset="0"/>
              </a:defRPr>
            </a:lvl4pPr>
            <a:lvl5pPr>
              <a:defRPr lang="en-US" sz="1000" kern="1200" dirty="0">
                <a:solidFill>
                  <a:schemeClr val="tx1"/>
                </a:solidFill>
                <a:latin typeface="Questrial" pitchFamily="2" charset="0"/>
                <a:ea typeface="+mn-ea"/>
                <a:cs typeface="Segoe UI Light" panose="020B0502040204020203" pitchFamily="34" charset="0"/>
              </a:defRPr>
            </a:lvl5pPr>
          </a:lstStyle>
          <a:p>
            <a:pPr marL="91440" lvl="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/>
              <a:t>Click to edit Master text styles</a:t>
            </a:r>
          </a:p>
          <a:p>
            <a:pPr marL="384048" lvl="1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A66D-29DF-4BEB-82BA-F0CB94AABF88}" type="datetime1">
              <a:rPr lang="en-GB" smtClean="0"/>
              <a:t>29/04/2026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" name="Picture 1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E3D539B2-835A-3858-EB17-F9762E280A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6" y="-3432"/>
            <a:ext cx="2424023" cy="6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1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A8E6-C154-4DDD-B83D-16C38E661282}" type="datetime1">
              <a:rPr lang="en-GB" smtClean="0"/>
              <a:t>29/04/2026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" name="Picture 1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EAFF2503-86E5-02FC-904B-4FA435BAB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6" y="-3432"/>
            <a:ext cx="2424023" cy="6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4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6681A-662C-425B-BB91-1993D9388CB3}" type="datetime1">
              <a:rPr lang="en-GB" smtClean="0"/>
              <a:t>29/04/2026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249EB65C-56B6-2405-0207-B2EA83A915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6" y="-3432"/>
            <a:ext cx="2424023" cy="6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C067-D1F4-4772-9E9C-19B76A3FC128}" type="datetime1">
              <a:rPr lang="en-GB" smtClean="0"/>
              <a:t>29/04/2026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2" name="Picture 1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A8456A4B-A74F-70C6-C7F7-80B7EF6637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6" y="-3432"/>
            <a:ext cx="2424023" cy="6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89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E8CB159-256E-4653-B079-DE628A80F4BD}" type="datetime1">
              <a:rPr lang="en-GB" smtClean="0"/>
              <a:t>29/04/2026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180914-A5B4-4E94-ACF7-1509B025B6F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8FB752CC-4500-25A5-F8D0-CF9E0E082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6" y="-3432"/>
            <a:ext cx="2424023" cy="6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6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AEC03-7C4D-4FB3-8ECF-6C2AD467DC96}" type="datetime1">
              <a:rPr lang="en-GB" smtClean="0"/>
              <a:t>29/04/2026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 descr="A picture containing human face, clothing, person, screenshot&#10;&#10;Description automatically generated">
            <a:extLst>
              <a:ext uri="{FF2B5EF4-FFF2-40B4-BE49-F238E27FC236}">
                <a16:creationId xmlns:a16="http://schemas.microsoft.com/office/drawing/2014/main" id="{E6605C3C-7336-2CF7-517B-1C3E470D8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40"/>
            <a:ext cx="9144000" cy="4907157"/>
          </a:xfrm>
          <a:prstGeom prst="rect">
            <a:avLst/>
          </a:prstGeom>
        </p:spPr>
      </p:pic>
      <p:pic>
        <p:nvPicPr>
          <p:cNvPr id="13" name="Picture 1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B7411066-6787-3CFA-948D-724F587A09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69" y="1301211"/>
            <a:ext cx="4597879" cy="2602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56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477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The Benson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6DC69A-756D-4BD9-AF39-9498FB2FA25D}" type="datetime1">
              <a:rPr lang="en-GB" smtClean="0"/>
              <a:t>29/04/2026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180914-A5B4-4E94-ACF7-1509B025B6FE}" type="slidenum">
              <a:rPr lang="en-GB" smtClean="0"/>
              <a:t>‹#›</a:t>
            </a:fld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97D8ABF4-61F2-7861-A3C2-98F07E3ED4D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76" y="-3432"/>
            <a:ext cx="2424023" cy="64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2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395C8F"/>
          </a:solidFill>
          <a:latin typeface="Questrial" pitchFamily="2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b="1" kern="1200">
          <a:solidFill>
            <a:schemeClr val="accent4">
              <a:lumMod val="50000"/>
            </a:schemeClr>
          </a:solidFill>
          <a:latin typeface="Questrial" pitchFamily="2" charset="0"/>
          <a:ea typeface="+mn-ea"/>
          <a:cs typeface="Segoe UI Light" panose="020B0502040204020203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b="1" kern="1200">
          <a:solidFill>
            <a:srgbClr val="3A85A0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b="1" kern="1200">
          <a:solidFill>
            <a:srgbClr val="395C8F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b="0" kern="1200">
          <a:solidFill>
            <a:schemeClr val="accent4">
              <a:lumMod val="75000"/>
            </a:schemeClr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b="0" kern="1200">
          <a:solidFill>
            <a:srgbClr val="F3F2F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webb@wsh.nhs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1714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926FF7-9BD0-5E9E-E3DF-492503223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758952"/>
            <a:ext cx="5732219" cy="3892168"/>
          </a:xfrm>
        </p:spPr>
        <p:txBody>
          <a:bodyPr>
            <a:normAutofit/>
          </a:bodyPr>
          <a:lstStyle/>
          <a:p>
            <a:r>
              <a:rPr lang="en-GB" sz="4200" dirty="0">
                <a:solidFill>
                  <a:srgbClr val="FFFFFF"/>
                </a:solidFill>
              </a:rPr>
              <a:t>Using Benson Community to Improve Quality in West Suffolk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5A50D7-2B5A-5118-8010-4C9920C5E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5225240"/>
            <a:ext cx="75438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cs typeface="Segoe UI Light"/>
              </a:rPr>
              <a:t>QNI CNEN Presentation (for circulation)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19 April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BA51F-7395-CEEF-7561-E4B37C3B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180914-A5B4-4E94-ACF7-1509B025B6FE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 dirty="0"/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12BBC016-7421-A36F-01A7-2B3396715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18" y="11729"/>
            <a:ext cx="2144281" cy="823219"/>
          </a:xfrm>
          <a:prstGeom prst="rect">
            <a:avLst/>
          </a:prstGeom>
        </p:spPr>
      </p:pic>
      <p:pic>
        <p:nvPicPr>
          <p:cNvPr id="1030" name="Picture 6" descr="West Suffolk NHS FT 🏳️‍ ...">
            <a:extLst>
              <a:ext uri="{FF2B5EF4-FFF2-40B4-BE49-F238E27FC236}">
                <a16:creationId xmlns:a16="http://schemas.microsoft.com/office/drawing/2014/main" id="{FF1F2DCF-E9F8-AE48-A57F-1CC1F4A89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5" b="16977"/>
          <a:stretch/>
        </p:blipFill>
        <p:spPr bwMode="auto">
          <a:xfrm>
            <a:off x="-1155" y="0"/>
            <a:ext cx="1429906" cy="93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2EFCC50-ABE6-326B-FE79-B526164E2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052" y="2898848"/>
            <a:ext cx="1846983" cy="166471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0713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4159-2ED1-2A77-7D75-BBDC9B426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24DA-365E-5CBB-1DC9-E94D4379A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660" y="1878826"/>
            <a:ext cx="6353298" cy="402336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Amanda Keighley </a:t>
            </a:r>
          </a:p>
          <a:p>
            <a:pPr marL="273050" lvl="1" indent="-1905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b="0" dirty="0">
                <a:latin typeface="Questrial" pitchFamily="2" charset="0"/>
              </a:rPr>
              <a:t>Senior Matron, Community and Integrated Services Division</a:t>
            </a:r>
          </a:p>
          <a:p>
            <a:pPr marL="273050" lvl="1" indent="-19050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b="0" dirty="0">
                <a:latin typeface="Questrial" pitchFamily="2" charset="0"/>
              </a:rPr>
              <a:t>West Suffolk NHS Foundation Trust</a:t>
            </a:r>
          </a:p>
          <a:p>
            <a:pPr marL="201168" lvl="1" indent="0">
              <a:buNone/>
            </a:pPr>
            <a:r>
              <a:rPr lang="en-GB" u="sng" dirty="0">
                <a:hlinkClick r:id="rId3"/>
              </a:rPr>
              <a:t>amanda.keighley2@wsh.nhs.uk</a:t>
            </a:r>
            <a:endParaRPr lang="en-GB" u="sng" dirty="0"/>
          </a:p>
          <a:p>
            <a:pPr lvl="1"/>
            <a:endParaRPr lang="en-GB" u="sng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E6B7B3-DCD4-0E60-D7B2-8CF0AA5A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57157" y="6492875"/>
            <a:ext cx="984019" cy="365125"/>
          </a:xfrm>
        </p:spPr>
        <p:txBody>
          <a:bodyPr/>
          <a:lstStyle/>
          <a:p>
            <a:fld id="{69180914-A5B4-4E94-ACF7-1509B025B6FE}" type="slidenum">
              <a:rPr lang="en-GB" smtClean="0"/>
              <a:t>2</a:t>
            </a:fld>
            <a:endParaRPr lang="en-GB" dirty="0"/>
          </a:p>
        </p:txBody>
      </p:sp>
      <p:pic>
        <p:nvPicPr>
          <p:cNvPr id="6" name="Picture 5" descr="A person wearing glasses and a black shirt&#10;&#10;Description automatically generated">
            <a:extLst>
              <a:ext uri="{FF2B5EF4-FFF2-40B4-BE49-F238E27FC236}">
                <a16:creationId xmlns:a16="http://schemas.microsoft.com/office/drawing/2014/main" id="{FCBC06F0-7239-5095-8FCE-7E98D04DB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61974" y="4349611"/>
            <a:ext cx="1694040" cy="169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9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05C0-D60F-389C-3D28-754A2F225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How </a:t>
            </a:r>
            <a:r>
              <a:rPr lang="en-GB" dirty="0"/>
              <a:t>Benson has helped improve quality in West Suffolk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E8B1-959A-28F4-B70A-3AF08A683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59" y="2701158"/>
            <a:ext cx="4272915" cy="4156841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My role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Oversight of six regional teams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We have used Benson since 2019 and now have 30 individual users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Focus on quality:</a:t>
            </a:r>
          </a:p>
          <a:p>
            <a:pPr marL="566420" lvl="2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Identifying local good practice</a:t>
            </a:r>
          </a:p>
          <a:p>
            <a:pPr marL="566420" lvl="2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How are individual teams performing?</a:t>
            </a:r>
          </a:p>
          <a:p>
            <a:pPr marL="566420" lvl="2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How does this compare with other providers?</a:t>
            </a:r>
          </a:p>
          <a:p>
            <a:pPr marL="566420" lvl="2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Impact for governance, how do we achieve this across all teams? </a:t>
            </a:r>
            <a:endParaRPr lang="en-GB" dirty="0"/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How do we apply Benson to assess &amp; improve quality in community nursing?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E2E0A-17AE-C625-E97C-1FE4309E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3</a:t>
            </a:fld>
            <a:endParaRPr lang="en-GB" dirty="0"/>
          </a:p>
        </p:txBody>
      </p:sp>
      <p:pic>
        <p:nvPicPr>
          <p:cNvPr id="4" name="Picture 3" descr="A person wearing glasses and a black shirt&#10;&#10;Description automatically generated">
            <a:extLst>
              <a:ext uri="{FF2B5EF4-FFF2-40B4-BE49-F238E27FC236}">
                <a16:creationId xmlns:a16="http://schemas.microsoft.com/office/drawing/2014/main" id="{ADE6F9BD-272B-0521-8953-994A06546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960" y="1905000"/>
            <a:ext cx="628519" cy="6285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892224-A283-1DAF-6B19-F6B2AE8D6EA1}"/>
              </a:ext>
            </a:extLst>
          </p:cNvPr>
          <p:cNvSpPr txBox="1"/>
          <p:nvPr/>
        </p:nvSpPr>
        <p:spPr>
          <a:xfrm>
            <a:off x="1531620" y="1985778"/>
            <a:ext cx="6126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Amanda Keighley - Senior Matron, WSFT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68DC0-0E94-4E51-8D66-B73C6D8F1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533" y="2695860"/>
            <a:ext cx="3388207" cy="3053844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E32110-7F3E-04A0-2500-30299845C9CE}"/>
              </a:ext>
            </a:extLst>
          </p:cNvPr>
          <p:cNvSpPr txBox="1"/>
          <p:nvPr/>
        </p:nvSpPr>
        <p:spPr>
          <a:xfrm>
            <a:off x="4940136" y="4318225"/>
            <a:ext cx="1056903" cy="184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NEWMARKET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13DD36-070B-4D47-9C0E-494E7CF7D346}"/>
              </a:ext>
            </a:extLst>
          </p:cNvPr>
          <p:cNvSpPr txBox="1"/>
          <p:nvPr/>
        </p:nvSpPr>
        <p:spPr>
          <a:xfrm>
            <a:off x="6619683" y="4253170"/>
            <a:ext cx="1056903" cy="184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BURY TOWN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AF4BE9-5B53-A8E2-FFC2-EBEA9B1C01B6}"/>
              </a:ext>
            </a:extLst>
          </p:cNvPr>
          <p:cNvSpPr txBox="1"/>
          <p:nvPr/>
        </p:nvSpPr>
        <p:spPr>
          <a:xfrm>
            <a:off x="5449963" y="5276724"/>
            <a:ext cx="1056903" cy="184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HAVERHILL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C0B8DE-6CAE-3E60-038F-36A25C026EB9}"/>
              </a:ext>
            </a:extLst>
          </p:cNvPr>
          <p:cNvSpPr txBox="1"/>
          <p:nvPr/>
        </p:nvSpPr>
        <p:spPr>
          <a:xfrm>
            <a:off x="6860450" y="5461390"/>
            <a:ext cx="1056903" cy="184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SUDBURY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454CBB-75DA-08F2-3F18-D5E8310D578E}"/>
              </a:ext>
            </a:extLst>
          </p:cNvPr>
          <p:cNvSpPr txBox="1"/>
          <p:nvPr/>
        </p:nvSpPr>
        <p:spPr>
          <a:xfrm>
            <a:off x="5562780" y="3262095"/>
            <a:ext cx="1056903" cy="184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MILDENHALL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F3B278-FEC3-DE2A-7DB1-9CDD44047913}"/>
              </a:ext>
            </a:extLst>
          </p:cNvPr>
          <p:cNvSpPr txBox="1"/>
          <p:nvPr/>
        </p:nvSpPr>
        <p:spPr>
          <a:xfrm>
            <a:off x="7264138" y="3497159"/>
            <a:ext cx="1056903" cy="184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BURY RURAL</a:t>
            </a:r>
          </a:p>
        </p:txBody>
      </p:sp>
    </p:spTree>
    <p:extLst>
      <p:ext uri="{BB962C8B-B14F-4D97-AF65-F5344CB8AC3E}">
        <p14:creationId xmlns:p14="http://schemas.microsoft.com/office/powerpoint/2010/main" val="378745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E4F8-A071-CCB2-4F5E-2AD5A16F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3" y="425571"/>
            <a:ext cx="7543800" cy="1026381"/>
          </a:xfrm>
        </p:spPr>
        <p:txBody>
          <a:bodyPr>
            <a:normAutofit/>
          </a:bodyPr>
          <a:lstStyle/>
          <a:p>
            <a:r>
              <a:rPr lang="en-GB" sz="3200" dirty="0"/>
              <a:t>Example #1</a:t>
            </a:r>
            <a:br>
              <a:rPr lang="en-GB" sz="3200" dirty="0"/>
            </a:br>
            <a:r>
              <a:rPr lang="en-GB" sz="3200" dirty="0"/>
              <a:t>Allocation of Insulin work to Skill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877DE-57DD-A1AF-D056-329B1E3A1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572" y="1817077"/>
            <a:ext cx="7866855" cy="2510536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/>
              <a:t>This chart shows how our teams used skill mix (</a:t>
            </a:r>
            <a:r>
              <a:rPr lang="en-GB" dirty="0">
                <a:latin typeface="Segoe UI Light"/>
                <a:cs typeface="Segoe UI Light"/>
              </a:rPr>
              <a:t>Bands 3 &amp; 4 ) </a:t>
            </a:r>
            <a:r>
              <a:rPr lang="en-GB" dirty="0"/>
              <a:t>to administer Insulin between Oct 23 and Feb 24</a:t>
            </a:r>
            <a:endParaRPr lang="en-US" dirty="0"/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We would expect our teams to skill mix 30 to 40% of Insulin interventions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This information helped a business case to increase skill mix in some teams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/>
              <a:t>This is helping introduce new skills to lower bands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/>
              <a:t>Managers track changes in these outcomes from Benson reports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12CF21-9FE3-F6B2-778C-E41F7E0D5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2FBD3-74DF-8876-1B85-AC8588075C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547" y="4146150"/>
            <a:ext cx="7413832" cy="21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7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4A48-1E09-2A0F-33F0-AD8721400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72565"/>
          </a:xfrm>
        </p:spPr>
        <p:txBody>
          <a:bodyPr>
            <a:normAutofit/>
          </a:bodyPr>
          <a:lstStyle/>
          <a:p>
            <a:r>
              <a:rPr lang="en-GB" sz="3200" dirty="0"/>
              <a:t>Example #2</a:t>
            </a:r>
            <a:br>
              <a:rPr lang="en-GB" sz="3200" dirty="0"/>
            </a:br>
            <a:r>
              <a:rPr lang="en-GB" sz="3200" dirty="0"/>
              <a:t>Monitoring clinical duration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15FB7C-AFC4-42EB-F00B-847DED4397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9" t="13178" b="37602"/>
          <a:stretch/>
        </p:blipFill>
        <p:spPr>
          <a:xfrm>
            <a:off x="1675414" y="4572898"/>
            <a:ext cx="5314471" cy="164160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A1118-51D3-A65F-1B6B-4F56F6B7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5</a:t>
            </a:fld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3EC21ED-7C03-532A-6684-2144FCB6187E}"/>
              </a:ext>
            </a:extLst>
          </p:cNvPr>
          <p:cNvSpPr txBox="1">
            <a:spLocks/>
          </p:cNvSpPr>
          <p:nvPr/>
        </p:nvSpPr>
        <p:spPr>
          <a:xfrm>
            <a:off x="638572" y="1803439"/>
            <a:ext cx="7866855" cy="285918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b="1" kern="1200">
                <a:solidFill>
                  <a:schemeClr val="accent4">
                    <a:lumMod val="50000"/>
                  </a:schemeClr>
                </a:solidFill>
                <a:latin typeface="Questrial" pitchFamily="2" charset="0"/>
                <a:ea typeface="+mn-ea"/>
                <a:cs typeface="Segoe UI Light" panose="020B0502040204020203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b="1" kern="1200">
                <a:solidFill>
                  <a:srgbClr val="3A85A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b="1" kern="1200">
                <a:solidFill>
                  <a:srgbClr val="395C8F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200" b="0" kern="1200">
                <a:solidFill>
                  <a:schemeClr val="accent4">
                    <a:lumMod val="7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000" b="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These visuals show how much time staff are recording for Assessments and the range across our six teams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As a quality measure we would expect a first assessment to last 45 mins 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Some teams would appear to be under the expected time, with the lowest on average under 30 minutes per Assessment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This allows us to discuss with teams where pressures are and the value of skill mixing (per prev. slide) to release time to do better assessments 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dirty="0">
                <a:latin typeface="Segoe UI Light"/>
                <a:cs typeface="Segoe UI Light"/>
              </a:rPr>
              <a:t>This also introduces a potential data quality issue – where nurses are not outcoming actual duration. See Millenhall team where all duration = 30 mins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17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47E99-1CD0-1FB2-D5CB-D6FE1EE8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6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2C7050A-B979-D999-8E3F-F7BAE63F5685}"/>
              </a:ext>
            </a:extLst>
          </p:cNvPr>
          <p:cNvSpPr txBox="1">
            <a:spLocks/>
          </p:cNvSpPr>
          <p:nvPr/>
        </p:nvSpPr>
        <p:spPr>
          <a:xfrm>
            <a:off x="822960" y="286604"/>
            <a:ext cx="7543800" cy="12725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395C8F"/>
                </a:solidFill>
                <a:latin typeface="Questrial" pitchFamily="2" charset="0"/>
                <a:ea typeface="+mj-ea"/>
                <a:cs typeface="+mj-cs"/>
              </a:defRPr>
            </a:lvl1pPr>
          </a:lstStyle>
          <a:p>
            <a:r>
              <a:rPr lang="en-GB" sz="3200" dirty="0"/>
              <a:t>Example #3</a:t>
            </a:r>
            <a:br>
              <a:rPr lang="en-GB" sz="3200" dirty="0"/>
            </a:br>
            <a:r>
              <a:rPr lang="en-GB" sz="3200" dirty="0"/>
              <a:t>Referral metrics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E968B31-3148-0616-1113-E695B3BC32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4957731" cy="3955976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The Insight report allows us to view various referral metrics, including intensity and longevity of referrals</a:t>
            </a:r>
          </a:p>
          <a:p>
            <a:pPr marL="383540"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This allows us to speculate and investigate which teams have patients on their caseloads longer by comparison </a:t>
            </a:r>
          </a:p>
          <a:p>
            <a:pPr marL="383540"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The chart on the top shows % repeat referrals </a:t>
            </a:r>
          </a:p>
          <a:p>
            <a:pPr marL="383540"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We can investigate why some teams have much higher repeat referrals than others</a:t>
            </a:r>
          </a:p>
          <a:p>
            <a:pPr marL="383540" lvl="1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68F4B05-80E7-2CA3-8D12-25098B0324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94"/>
          <a:stretch/>
        </p:blipFill>
        <p:spPr>
          <a:xfrm>
            <a:off x="6040256" y="4038768"/>
            <a:ext cx="2680516" cy="18890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7F57B0-F56A-A11D-E1EB-D7C8FB9E5E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8494"/>
          <a:stretch/>
        </p:blipFill>
        <p:spPr>
          <a:xfrm>
            <a:off x="6040256" y="1934656"/>
            <a:ext cx="2680516" cy="188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0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BE4F8-A071-CCB2-4F5E-2AD5A16F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213950"/>
          </a:xfrm>
        </p:spPr>
        <p:txBody>
          <a:bodyPr>
            <a:normAutofit/>
          </a:bodyPr>
          <a:lstStyle/>
          <a:p>
            <a:r>
              <a:rPr lang="en-GB" sz="3200" dirty="0"/>
              <a:t>Example #4 : </a:t>
            </a:r>
            <a:br>
              <a:rPr lang="en-GB" sz="3200" dirty="0"/>
            </a:br>
            <a:r>
              <a:rPr lang="en-GB" sz="3200" dirty="0"/>
              <a:t>External Benchmarking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C81E48-3213-1B81-A752-7C107BF0E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4461" y="1943099"/>
            <a:ext cx="5125815" cy="4317023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>
              <a:buFont typeface="Wingdings" panose="05000000000000000000" pitchFamily="2" charset="2"/>
              <a:buChar char="§"/>
            </a:pPr>
            <a:r>
              <a:rPr lang="en-GB" sz="2000" dirty="0"/>
              <a:t>The Benchmarking report allows WSFT to compare metrics with selected providers </a:t>
            </a:r>
            <a:endParaRPr lang="en-US" sz="2000" dirty="0"/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sz="2000" dirty="0"/>
              <a:t>Evidences demand / capacity and provides objective comparison to reassure Exec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Segoe UI Light"/>
                <a:cs typeface="Segoe UI Light"/>
              </a:rPr>
              <a:t>Evidences strengths and positive outcomes, generates curiosity and challenge and reassurance to teams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Segoe UI Light"/>
                <a:cs typeface="Segoe UI Light"/>
              </a:rPr>
              <a:t>In this example, Benchmarking allows WSFT to compare how much Insulin work is allocated to skill mix staff vs selected providers 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Segoe UI Light"/>
                <a:cs typeface="Segoe UI Light"/>
              </a:rPr>
              <a:t>These insights inform new discussions and strategies around clinical roles</a:t>
            </a:r>
            <a:endParaRPr lang="en-GB" sz="2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0110D9-5B1B-8D52-1E84-8C2BCC904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7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BEC434-731E-1F1C-294C-CF13EBB09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9" t="6288" r="3885" b="5444"/>
          <a:stretch/>
        </p:blipFill>
        <p:spPr>
          <a:xfrm>
            <a:off x="5360276" y="2914103"/>
            <a:ext cx="3333774" cy="19654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0FCEB7-355E-61F3-22A4-C0A7E0A91243}"/>
              </a:ext>
            </a:extLst>
          </p:cNvPr>
          <p:cNvSpPr txBox="1"/>
          <p:nvPr/>
        </p:nvSpPr>
        <p:spPr>
          <a:xfrm>
            <a:off x="5360276" y="2318657"/>
            <a:ext cx="333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Insulin: allocation to skill mix by provider</a:t>
            </a:r>
          </a:p>
        </p:txBody>
      </p:sp>
    </p:spTree>
    <p:extLst>
      <p:ext uri="{BB962C8B-B14F-4D97-AF65-F5344CB8AC3E}">
        <p14:creationId xmlns:p14="http://schemas.microsoft.com/office/powerpoint/2010/main" val="2009305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Rectangle 2076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cxnSp>
        <p:nvCxnSpPr>
          <p:cNvPr id="2081" name="Straight Connector 2080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EFBE4F8-A071-CCB2-4F5E-2AD5A16FE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Example #5 </a:t>
            </a:r>
            <a:br>
              <a:rPr lang="en-US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Service Level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877DE-57DD-A1AF-D056-329B1E3A1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4841240" cy="4023360"/>
          </a:xfrm>
        </p:spPr>
        <p:txBody>
          <a:bodyPr vert="horz" lIns="0" tIns="45720" rIns="0" bIns="45720" rtlCol="0">
            <a:normAutofit/>
          </a:bodyPr>
          <a:lstStyle/>
          <a:p>
            <a:pPr marL="383540"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 Light"/>
                <a:cs typeface="Segoe UI Light"/>
              </a:rPr>
              <a:t>Each CN team has a six-monthly SLR 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 Light"/>
                <a:cs typeface="Segoe UI Light"/>
              </a:rPr>
              <a:t>They prepare and report their metrics to the Executive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 Light"/>
                <a:cs typeface="Segoe UI Light"/>
              </a:rPr>
              <a:t>Benson provides evidence of each team’s productivity, effectiveness, &amp; risk profile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 Light"/>
                <a:cs typeface="Segoe UI Light"/>
              </a:rPr>
              <a:t>Benson can help to triangulate recommendations and reflect against CNSST, our national staff survey results 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US" sz="2000" dirty="0">
                <a:latin typeface="Segoe UI Light"/>
                <a:cs typeface="Segoe UI Light"/>
              </a:rPr>
              <a:t>Example: Bury Town 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 </a:t>
            </a:r>
          </a:p>
          <a:p>
            <a:pPr marL="566420"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Segoe UI Light"/>
                <a:cs typeface="Segoe UI Light"/>
              </a:rPr>
              <a:t>Staff are feeling disjointed from the organisation</a:t>
            </a:r>
          </a:p>
          <a:p>
            <a:pPr marL="566420"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Segoe UI Light"/>
                <a:cs typeface="Segoe UI Light"/>
              </a:rPr>
              <a:t>Productivity very high – possible burnout?</a:t>
            </a:r>
          </a:p>
          <a:p>
            <a:pPr marL="566420"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latin typeface="Segoe UI Light"/>
                <a:cs typeface="Segoe UI Light"/>
              </a:rPr>
              <a:t>Can we move people around? </a:t>
            </a:r>
          </a:p>
        </p:txBody>
      </p:sp>
      <p:pic>
        <p:nvPicPr>
          <p:cNvPr id="2052" name="Picture 4" descr="Trust asks public to 'spare a thought' for district nurses | Nursing Times">
            <a:extLst>
              <a:ext uri="{FF2B5EF4-FFF2-40B4-BE49-F238E27FC236}">
                <a16:creationId xmlns:a16="http://schemas.microsoft.com/office/drawing/2014/main" id="{0398BBC1-D7B2-4BF4-7F2D-4E42B4794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3" t="2048" r="16364" b="-2050"/>
          <a:stretch/>
        </p:blipFill>
        <p:spPr bwMode="auto">
          <a:xfrm>
            <a:off x="5672675" y="1850319"/>
            <a:ext cx="2736687" cy="403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2FF8FE9-27A1-0862-A31F-28200A4C9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9180914-A5B4-4E94-ACF7-1509B025B6FE}" type="slidenum">
              <a:rPr lang="en-US"/>
              <a:pPr defTabSz="914400">
                <a:spcAft>
                  <a:spcPts val="60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3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05C0-D60F-389C-3D28-754A2F225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92264"/>
          </a:xfrm>
        </p:spPr>
        <p:txBody>
          <a:bodyPr>
            <a:normAutofit/>
          </a:bodyPr>
          <a:lstStyle/>
          <a:p>
            <a:r>
              <a:rPr lang="en-GB" sz="3200" dirty="0"/>
              <a:t>2024 goals and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E8B1-959A-28F4-B70A-3AF08A683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60" y="2006930"/>
            <a:ext cx="4354682" cy="4050970"/>
          </a:xfrm>
        </p:spPr>
        <p:txBody>
          <a:bodyPr vert="horz" lIns="0" tIns="45720" rIns="0" bIns="45720" rtlCol="0" anchor="t">
            <a:normAutofit/>
          </a:bodyPr>
          <a:lstStyle/>
          <a:p>
            <a:pPr marL="383540"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Segoe UI Light"/>
                <a:cs typeface="Segoe UI Light"/>
              </a:rPr>
              <a:t>Application of the planning report to inform future development and staffing across our teams</a:t>
            </a:r>
            <a:endParaRPr lang="en-US" sz="2000" dirty="0">
              <a:latin typeface="Segoe UI Light"/>
              <a:cs typeface="Segoe UI Light"/>
            </a:endParaRP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Segoe UI Light"/>
                <a:cs typeface="Segoe UI Light"/>
              </a:rPr>
              <a:t>Integrating care pathways delivered by Community matrons 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Segoe UI Light"/>
                <a:cs typeface="Segoe UI Light"/>
              </a:rPr>
              <a:t>Launch of new Community Therapies report</a:t>
            </a:r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Segoe UI Light"/>
                <a:cs typeface="Segoe UI Light"/>
              </a:rPr>
              <a:t>Launch of new Virtual Ward report</a:t>
            </a:r>
            <a:endParaRPr lang="en-GB" sz="2000" dirty="0"/>
          </a:p>
          <a:p>
            <a:pPr marL="383540"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Segoe UI Light"/>
                <a:cs typeface="Segoe UI Light"/>
              </a:rPr>
              <a:t>Continue rollout to senior staff across the organisation </a:t>
            </a:r>
            <a:endParaRPr lang="en-GB" sz="2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9E2E0A-17AE-C625-E97C-1FE4309E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0914-A5B4-4E94-ACF7-1509B025B6FE}" type="slidenum">
              <a:rPr lang="en-GB" smtClean="0"/>
              <a:t>9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0BEE24-82F1-DFBB-7F19-4BFDB1C67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985" y="2398815"/>
            <a:ext cx="3225387" cy="31653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202FE8-7693-A577-1999-7EF6011496B8}"/>
              </a:ext>
            </a:extLst>
          </p:cNvPr>
          <p:cNvSpPr txBox="1"/>
          <p:nvPr/>
        </p:nvSpPr>
        <p:spPr>
          <a:xfrm>
            <a:off x="6181814" y="5564194"/>
            <a:ext cx="2047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Forecast referrals from planning report</a:t>
            </a:r>
          </a:p>
        </p:txBody>
      </p:sp>
    </p:spTree>
    <p:extLst>
      <p:ext uri="{BB962C8B-B14F-4D97-AF65-F5344CB8AC3E}">
        <p14:creationId xmlns:p14="http://schemas.microsoft.com/office/powerpoint/2010/main" val="40047725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rgbClr val="000104"/>
      </a:dk1>
      <a:lt1>
        <a:sysClr val="window" lastClr="FFFFFF"/>
      </a:lt1>
      <a:dk2>
        <a:srgbClr val="67AFC8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f512c0-24d3-4d8c-be06-ba04de2970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7BB50AAB87494CB450DD6ED4565F4C" ma:contentTypeVersion="18" ma:contentTypeDescription="Create a new document." ma:contentTypeScope="" ma:versionID="165881516c1fabf42b121cdf7fc235b8">
  <xsd:schema xmlns:xsd="http://www.w3.org/2001/XMLSchema" xmlns:xs="http://www.w3.org/2001/XMLSchema" xmlns:p="http://schemas.microsoft.com/office/2006/metadata/properties" xmlns:ns3="75f512c0-24d3-4d8c-be06-ba04de2970ce" xmlns:ns4="6c90e63b-15d4-4a93-9f18-2021b38927cb" targetNamespace="http://schemas.microsoft.com/office/2006/metadata/properties" ma:root="true" ma:fieldsID="88c57b9e51e1eed64a8430d37b8870d2" ns3:_="" ns4:_="">
    <xsd:import namespace="75f512c0-24d3-4d8c-be06-ba04de2970ce"/>
    <xsd:import namespace="6c90e63b-15d4-4a93-9f18-2021b38927c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f512c0-24d3-4d8c-be06-ba04de2970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90e63b-15d4-4a93-9f18-2021b38927c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CF8AD6-96DD-4C87-AE44-D0B59FBF9A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37530A-7882-4A04-941D-337178034F78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6c90e63b-15d4-4a93-9f18-2021b38927cb"/>
    <ds:schemaRef ds:uri="75f512c0-24d3-4d8c-be06-ba04de2970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C520A15-AB08-46E3-B51A-83EB007DF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f512c0-24d3-4d8c-be06-ba04de2970ce"/>
    <ds:schemaRef ds:uri="6c90e63b-15d4-4a93-9f18-2021b38927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13480</TotalTime>
  <Words>705</Words>
  <Application>Microsoft Office PowerPoint</Application>
  <PresentationFormat>On-screen Show (4:3)</PresentationFormat>
  <Paragraphs>109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Retrospect</vt:lpstr>
      <vt:lpstr>Using Benson Community to Improve Quality in West Suffolk</vt:lpstr>
      <vt:lpstr>Speaker</vt:lpstr>
      <vt:lpstr>How Benson has helped improve quality in West Suffolk</vt:lpstr>
      <vt:lpstr>Example #1 Allocation of Insulin work to Skill mix</vt:lpstr>
      <vt:lpstr>Example #2 Monitoring clinical duration</vt:lpstr>
      <vt:lpstr>PowerPoint Presentation</vt:lpstr>
      <vt:lpstr>Example #4 :  External Benchmarking</vt:lpstr>
      <vt:lpstr>Example #5  Service Level Reviews</vt:lpstr>
      <vt:lpstr>2024 goals and development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McGechie</dc:creator>
  <cp:lastModifiedBy>Michael McGechie</cp:lastModifiedBy>
  <cp:revision>6</cp:revision>
  <cp:lastPrinted>2024-04-19T09:12:25Z</cp:lastPrinted>
  <dcterms:created xsi:type="dcterms:W3CDTF">2023-06-21T08:14:00Z</dcterms:created>
  <dcterms:modified xsi:type="dcterms:W3CDTF">2026-04-29T09:56:58Z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0x010100C07BB50AAB87494CB450DD6ED4565F4C</vt:lpwstr>
  </property>
</Properties>
</file>